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A093-6D91-484B-A631-CD476B9916BB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A590F-7E05-4720-A081-55025B3BE9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8920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A590F-7E05-4720-A081-55025B3BE9F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951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F6720A0-A9A7-4D6C-B42A-A50462985B2E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DC9A728-4FAC-44D4-A3DE-D7239E9A07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microsoft.com/office/2007/relationships/media" Target="../media/media2.mp3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Прохоровское</a:t>
            </a:r>
            <a:r>
              <a:rPr lang="ru-RU" dirty="0" smtClean="0"/>
              <a:t> поле – третье ратное поле </a:t>
            </a:r>
            <a:r>
              <a:rPr lang="ru-RU" dirty="0" err="1" smtClean="0"/>
              <a:t>россии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2856"/>
            <a:ext cx="7200000" cy="45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401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1008112"/>
          </a:xfrm>
        </p:spPr>
        <p:txBody>
          <a:bodyPr>
            <a:noAutofit/>
          </a:bodyPr>
          <a:lstStyle/>
          <a:p>
            <a:r>
              <a:rPr lang="ru-RU" sz="4000" dirty="0" smtClean="0"/>
              <a:t>Встречный удар 5-й гвардейской танковой армии</a:t>
            </a:r>
            <a:endParaRPr lang="ru-RU" sz="4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87" r="14087"/>
          <a:stretch>
            <a:fillRect/>
          </a:stretch>
        </p:blipFill>
        <p:spPr>
          <a:xfrm>
            <a:off x="1331640" y="1268760"/>
            <a:ext cx="6430151" cy="4644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6021288"/>
            <a:ext cx="8784976" cy="836712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В результате встречного удара 5-й гвардейской танковой армии к исходу суток 12 июля главная немецкая группировка вынуждена была перейти к обороне и активные действия больше не возобновляла.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193546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40" y="188640"/>
            <a:ext cx="8928992" cy="78293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День окончательного кризиса немецкого наступления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>
          <a:xfrm>
            <a:off x="1187624" y="1052736"/>
            <a:ext cx="6729227" cy="486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6021288"/>
            <a:ext cx="9036496" cy="836712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После 12 июля немцы перешли к обороне перед всем Воронежским фронтом, за исключением участка 69-й армии. С этого дня инициатива полностью перешла в руки командования Красной Армии.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2593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32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Здесь, под Прохоровкой, в сорок третьем …</a:t>
            </a:r>
            <a:endParaRPr lang="ru-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>
          <a:xfrm>
            <a:off x="1259632" y="764704"/>
            <a:ext cx="6430151" cy="4644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5517232"/>
            <a:ext cx="8064896" cy="1196752"/>
          </a:xfrm>
        </p:spPr>
        <p:txBody>
          <a:bodyPr>
            <a:noAutofit/>
          </a:bodyPr>
          <a:lstStyle/>
          <a:p>
            <a:r>
              <a:rPr lang="ru-RU" sz="1800" dirty="0" smtClean="0"/>
              <a:t>Смерть презрев, по сигналу атаки, </a:t>
            </a:r>
          </a:p>
          <a:p>
            <a:r>
              <a:rPr lang="ru-RU" sz="1800" dirty="0" smtClean="0"/>
              <a:t>Шли солдаты наши в бессмертье,</a:t>
            </a:r>
          </a:p>
          <a:p>
            <a:r>
              <a:rPr lang="ru-RU" sz="1800" dirty="0" smtClean="0"/>
              <a:t>Становились бессмертными танки.</a:t>
            </a:r>
          </a:p>
          <a:p>
            <a:r>
              <a:rPr lang="ru-RU" sz="1800" dirty="0" smtClean="0"/>
              <a:t>                                   И. Чернухин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34712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7224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Подвиг ст. сержанта  Михаила Борисова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064" y="5406064"/>
            <a:ext cx="8928992" cy="1430936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На батарею двигались 19 вражеских танков. Погиб расчёт одного из орудий. 18-летний старший сержант Михаил Борисов бросился к орудию и подбил в одиночку 7 танков. За этот подвиг ему было присвоено звание Героя Советского Союза. Из 19 немецких танков в этом бою были подбиты 16.</a:t>
            </a:r>
            <a:endParaRPr lang="ru-RU" sz="1800" dirty="0"/>
          </a:p>
        </p:txBody>
      </p:sp>
      <p:pic>
        <p:nvPicPr>
          <p:cNvPr id="1026" name="Picture 2" descr="D:\Прохоровка\михаил борис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0248"/>
            <a:ext cx="3228120" cy="439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13" y="1208064"/>
            <a:ext cx="5349043" cy="37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741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17" y="0"/>
            <a:ext cx="8840096" cy="655216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Последний бой  </a:t>
            </a:r>
            <a:r>
              <a:rPr lang="ru-RU" sz="3200" dirty="0" err="1" smtClean="0"/>
              <a:t>Вальдемара</a:t>
            </a:r>
            <a:r>
              <a:rPr lang="ru-RU" sz="3200" dirty="0" smtClean="0"/>
              <a:t> </a:t>
            </a:r>
            <a:r>
              <a:rPr lang="ru-RU" sz="3200" dirty="0" err="1" smtClean="0"/>
              <a:t>Шаландина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751" y="5517232"/>
            <a:ext cx="8743461" cy="1106416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/>
              <a:t>Экипаж лейтенанта </a:t>
            </a:r>
            <a:r>
              <a:rPr lang="ru-RU" sz="1800" dirty="0" err="1" smtClean="0"/>
              <a:t>Шаландина</a:t>
            </a:r>
            <a:r>
              <a:rPr lang="ru-RU" sz="1800" dirty="0" smtClean="0"/>
              <a:t> уничтожил 2 «тигра» и «пантеру». В разгар боя танк был подбит и загорелся. Лейтенант был ранен, но продолжал вести бой. Горящая «тридцатьчетвёрка» пошла на таран. «Тигр» вспыхнул. Экипаж </a:t>
            </a:r>
            <a:r>
              <a:rPr lang="ru-RU" sz="1800" dirty="0" err="1" smtClean="0"/>
              <a:t>Шаландина</a:t>
            </a:r>
            <a:r>
              <a:rPr lang="ru-RU" sz="1800" dirty="0" smtClean="0"/>
              <a:t> сгорел в танке. Лейтенанту </a:t>
            </a:r>
            <a:r>
              <a:rPr lang="ru-RU" sz="1800" dirty="0" err="1" smtClean="0"/>
              <a:t>Шаландину</a:t>
            </a:r>
            <a:r>
              <a:rPr lang="ru-RU" sz="1800" dirty="0" smtClean="0"/>
              <a:t> посмертно было присвоено звание Героя Советского Союза.</a:t>
            </a:r>
            <a:endParaRPr lang="ru-RU" sz="1800" dirty="0"/>
          </a:p>
        </p:txBody>
      </p:sp>
      <p:pic>
        <p:nvPicPr>
          <p:cNvPr id="2050" name="Picture 2" descr="D:\Прохоровка\лейтенант Шаланди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2" y="782768"/>
            <a:ext cx="3225600" cy="460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340768"/>
            <a:ext cx="5323317" cy="349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43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799232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Поле Героя Советского Союза Павла </a:t>
            </a:r>
            <a:r>
              <a:rPr lang="ru-RU" sz="3200" dirty="0" err="1" smtClean="0"/>
              <a:t>Шпетного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5787680"/>
            <a:ext cx="8928992" cy="107032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Здесь стояли насмерть бронебойщики взвода гвардии старшего лейтенанта Павла </a:t>
            </a:r>
            <a:r>
              <a:rPr lang="ru-RU" sz="1800" dirty="0" err="1" smtClean="0"/>
              <a:t>Шпетного</a:t>
            </a:r>
            <a:r>
              <a:rPr lang="ru-RU" sz="1800" dirty="0" smtClean="0"/>
              <a:t>. Они подбили семь «тигров», под восьмой Павел </a:t>
            </a:r>
            <a:r>
              <a:rPr lang="ru-RU" sz="1800" dirty="0" err="1" smtClean="0"/>
              <a:t>Шпетный</a:t>
            </a:r>
            <a:r>
              <a:rPr lang="ru-RU" sz="1800" dirty="0" smtClean="0"/>
              <a:t> бросился со связкой гранат и погиб. </a:t>
            </a:r>
            <a:endParaRPr lang="ru-RU" sz="1800" dirty="0"/>
          </a:p>
        </p:txBody>
      </p:sp>
      <p:pic>
        <p:nvPicPr>
          <p:cNvPr id="3074" name="Picture 2" descr="D:\Прохоровка\78555290_Shpetn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5040"/>
            <a:ext cx="3408102" cy="442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95040"/>
            <a:ext cx="3657600" cy="32461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08" y="3843680"/>
            <a:ext cx="2744479" cy="19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08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8" y="188640"/>
            <a:ext cx="8856984" cy="66630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Военный госпиталь в селе </a:t>
            </a:r>
            <a:r>
              <a:rPr lang="ru-RU" sz="3200" dirty="0" err="1" smtClean="0"/>
              <a:t>Подольхи</a:t>
            </a:r>
            <a:r>
              <a:rPr lang="ru-RU" sz="3200" dirty="0" smtClean="0"/>
              <a:t>, у истоков Северского Донца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157192"/>
            <a:ext cx="4104456" cy="1452064"/>
          </a:xfrm>
        </p:spPr>
        <p:txBody>
          <a:bodyPr>
            <a:noAutofit/>
          </a:bodyPr>
          <a:lstStyle/>
          <a:p>
            <a:r>
              <a:rPr lang="ru-RU" sz="2000" dirty="0" smtClean="0"/>
              <a:t>Небо йодом пахнет над трубою,</a:t>
            </a:r>
          </a:p>
          <a:p>
            <a:r>
              <a:rPr lang="ru-RU" sz="2000" dirty="0" smtClean="0"/>
              <a:t>Тонет рожь в удушливом дыму,</a:t>
            </a:r>
          </a:p>
          <a:p>
            <a:r>
              <a:rPr lang="ru-RU" sz="2000" dirty="0" smtClean="0"/>
              <a:t>И как будто в ту избу из боя</a:t>
            </a:r>
          </a:p>
          <a:p>
            <a:r>
              <a:rPr lang="ru-RU" sz="2000" dirty="0" smtClean="0"/>
              <a:t>Мать Россию занесли саму.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4140000" cy="4425208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>
          <a:xfrm>
            <a:off x="179512" y="1196752"/>
            <a:ext cx="5184001" cy="3744000"/>
          </a:xfrm>
        </p:spPr>
      </p:pic>
      <p:pic>
        <p:nvPicPr>
          <p:cNvPr id="9" name="Ekaterina-Guseva-Frontovoy-sanbat(muzofon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092280" y="58772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64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05464" cy="72722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Санинструктор Дуся </a:t>
            </a:r>
            <a:r>
              <a:rPr lang="ru-RU" sz="3600" dirty="0" err="1" smtClean="0"/>
              <a:t>Марушилина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92" r="4192"/>
          <a:stretch>
            <a:fillRect/>
          </a:stretch>
        </p:blipFill>
        <p:spPr>
          <a:xfrm>
            <a:off x="1547664" y="1052736"/>
            <a:ext cx="5981537" cy="432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5589240"/>
            <a:ext cx="8496944" cy="1034408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/>
              <a:t>Санинструктор Дуся </a:t>
            </a:r>
            <a:r>
              <a:rPr lang="ru-RU" sz="1800" dirty="0" err="1" smtClean="0"/>
              <a:t>Марушилина</a:t>
            </a:r>
            <a:r>
              <a:rPr lang="ru-RU" sz="1800" dirty="0" smtClean="0"/>
              <a:t> с поля боя под Прохоровкой вытащила 16 тяжелораненых солдат. Когда она выносила семнадцатого раненого, любимицу батальона выстрелом в голову убил немецкий снайпер. Батальон без команды ринулся в атаку, перебил в рукопашном бою фашистов и захватил снайпера.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40646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5216"/>
          </a:xfrm>
        </p:spPr>
        <p:txBody>
          <a:bodyPr>
            <a:noAutofit/>
          </a:bodyPr>
          <a:lstStyle/>
          <a:p>
            <a:r>
              <a:rPr lang="ru-RU" sz="3600" dirty="0" smtClean="0"/>
              <a:t>Военное братство танкистов и пехоты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972" y="6344712"/>
            <a:ext cx="7416824" cy="50405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Памятник танкисту и пехотинцу в посёлке Прохоровка</a:t>
            </a:r>
            <a:endParaRPr lang="ru-RU" sz="2400" dirty="0"/>
          </a:p>
        </p:txBody>
      </p:sp>
      <p:pic>
        <p:nvPicPr>
          <p:cNvPr id="4098" name="Picture 2" descr="D:\Прохоровка\imgB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3897200" cy="550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62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2722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Подвиг лётчика Александра </a:t>
            </a:r>
            <a:r>
              <a:rPr lang="ru-RU" sz="3200" dirty="0" err="1" smtClean="0"/>
              <a:t>Горовца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5805264"/>
            <a:ext cx="8640960" cy="93610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 неравном воздушном бою над огненной Курской дугой советский лётчик Александр </a:t>
            </a:r>
            <a:r>
              <a:rPr lang="ru-RU" sz="1800" dirty="0" err="1" smtClean="0"/>
              <a:t>Горовец</a:t>
            </a:r>
            <a:r>
              <a:rPr lang="ru-RU" sz="1800" dirty="0" smtClean="0"/>
              <a:t> сбил девять фашистских самолётов. За мужество и отвагу он удостоен звания Героя Советского Союза. </a:t>
            </a:r>
            <a:endParaRPr lang="ru-RU" sz="1800" dirty="0"/>
          </a:p>
        </p:txBody>
      </p:sp>
      <p:pic>
        <p:nvPicPr>
          <p:cNvPr id="1026" name="Picture 2" descr="D:\Прохоровка\4815_html_m7f92d8f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64144"/>
            <a:ext cx="2778863" cy="49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рохоровка\45979262_starshiy_leytenant_AГоровец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07" y="864144"/>
            <a:ext cx="3280946" cy="49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8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-99392"/>
            <a:ext cx="6624736" cy="799232"/>
          </a:xfrm>
        </p:spPr>
        <p:txBody>
          <a:bodyPr>
            <a:normAutofit/>
          </a:bodyPr>
          <a:lstStyle/>
          <a:p>
            <a:r>
              <a:rPr lang="ru-RU" sz="4400" dirty="0" smtClean="0"/>
              <a:t>«Русское поле»</a:t>
            </a:r>
            <a:endParaRPr lang="ru-RU" sz="4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>
          <a:xfrm>
            <a:off x="1259632" y="836712"/>
            <a:ext cx="6629535" cy="478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5676880"/>
            <a:ext cx="8352928" cy="11521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Здесь богатства земли нашей главные, И ковались победы здесь славные,</a:t>
            </a:r>
          </a:p>
          <a:p>
            <a:r>
              <a:rPr lang="ru-RU" sz="2000" dirty="0" smtClean="0"/>
              <a:t> Эхом зов твой в душе откликается, Здесь Россия сама начинается!</a:t>
            </a:r>
          </a:p>
          <a:p>
            <a:r>
              <a:rPr lang="ru-RU" sz="2000" dirty="0" smtClean="0"/>
              <a:t>                                                                                             А. </a:t>
            </a:r>
            <a:r>
              <a:rPr lang="ru-RU" sz="2000" dirty="0" err="1" smtClean="0"/>
              <a:t>Осыков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24905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94324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Советский лётчик-ас Иван </a:t>
            </a:r>
            <a:r>
              <a:rPr lang="ru-RU" sz="3200" dirty="0" err="1" smtClean="0"/>
              <a:t>Кожедуб</a:t>
            </a:r>
            <a:r>
              <a:rPr lang="ru-RU" sz="3200" dirty="0" smtClean="0"/>
              <a:t> – участник Курской битвы</a:t>
            </a:r>
            <a:endParaRPr lang="ru-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6" r="846"/>
          <a:stretch>
            <a:fillRect/>
          </a:stretch>
        </p:blipFill>
        <p:spPr>
          <a:xfrm>
            <a:off x="1331640" y="1268760"/>
            <a:ext cx="6330459" cy="4572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5949280"/>
            <a:ext cx="7848872" cy="746376"/>
          </a:xfrm>
        </p:spPr>
        <p:txBody>
          <a:bodyPr>
            <a:normAutofit fontScale="92500"/>
          </a:bodyPr>
          <a:lstStyle/>
          <a:p>
            <a:r>
              <a:rPr lang="ru-RU" sz="2000" dirty="0" smtClean="0"/>
              <a:t>Прославленный лётчик, трижды Герой Советского Союза Иван </a:t>
            </a:r>
            <a:r>
              <a:rPr lang="ru-RU" sz="2000" dirty="0" err="1" smtClean="0"/>
              <a:t>Кожедуб</a:t>
            </a:r>
            <a:r>
              <a:rPr lang="ru-RU" sz="2000" dirty="0" smtClean="0"/>
              <a:t> не раз бывал на священной </a:t>
            </a:r>
            <a:r>
              <a:rPr lang="ru-RU" sz="2000" dirty="0" err="1" smtClean="0"/>
              <a:t>Прохоровской</a:t>
            </a:r>
            <a:r>
              <a:rPr lang="ru-RU" sz="2000" dirty="0" smtClean="0"/>
              <a:t> земле, над которой он воевал.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57734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404664"/>
            <a:ext cx="8568952" cy="72722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Командование Красной Армии наблюдает за ходом боя</a:t>
            </a:r>
            <a:endParaRPr lang="ru-RU" sz="40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79512" y="5805264"/>
            <a:ext cx="8712968" cy="74637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Командарм П. А. Ротмистров и начальник Генштаба Красной Армии               А. М. Василевский наблюдают за ходом танкового сражения под Прохоровкой.</a:t>
            </a:r>
            <a:endParaRPr lang="ru-RU" sz="2000" dirty="0"/>
          </a:p>
        </p:txBody>
      </p:sp>
      <p:pic>
        <p:nvPicPr>
          <p:cNvPr id="2050" name="Picture 2" descr="D:\Прохоровка\i_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6840"/>
            <a:ext cx="2941496" cy="453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15048"/>
            <a:ext cx="6048000" cy="44620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79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28992" cy="5832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Наблюдательный пункт П. А. </a:t>
            </a:r>
            <a:r>
              <a:rPr lang="ru-RU" sz="3200" dirty="0" err="1" smtClean="0"/>
              <a:t>Ротмистрова</a:t>
            </a:r>
            <a:endParaRPr lang="ru-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0" r="3010"/>
          <a:stretch>
            <a:fillRect/>
          </a:stretch>
        </p:blipFill>
        <p:spPr>
          <a:xfrm>
            <a:off x="1043608" y="764704"/>
            <a:ext cx="6978457" cy="504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6" y="5993904"/>
            <a:ext cx="9144000" cy="864096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Наблюдательный пункт командующего 5-й гвардейской танковой армии генерал-лейтенанта П.А </a:t>
            </a:r>
            <a:r>
              <a:rPr lang="ru-RU" sz="1800" dirty="0" err="1" smtClean="0"/>
              <a:t>Ротмистрова</a:t>
            </a:r>
            <a:r>
              <a:rPr lang="ru-RU" sz="1800" dirty="0" smtClean="0"/>
              <a:t> был восстановлен к 25-летию сражения. Он располагался в 2 км. северо-западнее Прохоровки на высоте 252,4, где когда-то был насыпан древний курган.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33056"/>
            <a:ext cx="2484000" cy="186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120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56984" cy="65521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П. А. Ротмистров о значении сражения</a:t>
            </a:r>
            <a:endParaRPr lang="ru-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01" b="1901"/>
          <a:stretch>
            <a:fillRect/>
          </a:stretch>
        </p:blipFill>
        <p:spPr>
          <a:xfrm>
            <a:off x="1547664" y="908720"/>
            <a:ext cx="6131075" cy="442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5517232"/>
            <a:ext cx="8856984" cy="122413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«Запомните, друзья, 12 июля 1943 года, запомните этот день и это местечко под названием Прохоровка. Здесь впервые за всю войну лето стало по-настоящему нашим»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52423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12" y="34712"/>
            <a:ext cx="8928992" cy="59429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Подростки укрепляли рубежи Курской дуги</a:t>
            </a:r>
            <a:endParaRPr lang="ru-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46" r="5346"/>
          <a:stretch>
            <a:fillRect/>
          </a:stretch>
        </p:blipFill>
        <p:spPr>
          <a:xfrm>
            <a:off x="1259632" y="908720"/>
            <a:ext cx="6479997" cy="468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5877272"/>
            <a:ext cx="8928992" cy="864096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/>
              <a:t>На третий оборонительный рубеж Курской дуги добровольно прибывали жители окрестных сёл, в том числе  подростки, и рыли окопы. Мальчишками и девчонками были отрыты сотни километров окопов.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7909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2288"/>
          </a:xfrm>
        </p:spPr>
        <p:txBody>
          <a:bodyPr>
            <a:noAutofit/>
          </a:bodyPr>
          <a:lstStyle/>
          <a:p>
            <a:r>
              <a:rPr lang="ru-RU" sz="2400" dirty="0" smtClean="0"/>
              <a:t>Жаркий бой и спасительный глоток студёной воды</a:t>
            </a:r>
            <a:endParaRPr lang="ru-RU" sz="2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>
          <a:xfrm>
            <a:off x="2987824" y="787737"/>
            <a:ext cx="5981537" cy="432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75656" y="5157192"/>
            <a:ext cx="6048672" cy="170080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Жаждой бойцы до предела измучены.</a:t>
            </a:r>
          </a:p>
          <a:p>
            <a:r>
              <a:rPr lang="ru-RU" sz="1800" dirty="0" smtClean="0"/>
              <a:t>Зной. Колыханье горячего ветра.</a:t>
            </a:r>
          </a:p>
          <a:p>
            <a:r>
              <a:rPr lang="ru-RU" sz="1800" dirty="0" smtClean="0"/>
              <a:t>А до речной серебристой излучины – </a:t>
            </a:r>
          </a:p>
          <a:p>
            <a:r>
              <a:rPr lang="ru-RU" sz="1800" dirty="0" smtClean="0"/>
              <a:t>Четверть пристрелянного километра.</a:t>
            </a:r>
          </a:p>
          <a:p>
            <a:r>
              <a:rPr lang="ru-RU" sz="1800" dirty="0" smtClean="0"/>
              <a:t>                                           Д. </a:t>
            </a:r>
            <a:r>
              <a:rPr lang="ru-RU" sz="1800" dirty="0" err="1" smtClean="0"/>
              <a:t>Маматов</a:t>
            </a:r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65617"/>
            <a:ext cx="4392000" cy="329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04617"/>
            <a:ext cx="4381226" cy="30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611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824" y="32048"/>
            <a:ext cx="9144000" cy="648072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Прохоровское</a:t>
            </a:r>
            <a:r>
              <a:rPr lang="ru-RU" sz="3600" dirty="0" smtClean="0"/>
              <a:t> поле после сражения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6021288"/>
            <a:ext cx="8928992" cy="720080"/>
          </a:xfrm>
        </p:spPr>
        <p:txBody>
          <a:bodyPr>
            <a:normAutofit fontScale="85000" lnSpcReduction="20000"/>
          </a:bodyPr>
          <a:lstStyle/>
          <a:p>
            <a:r>
              <a:rPr lang="ru-RU" sz="2000" dirty="0" smtClean="0"/>
              <a:t>12 июля в сражении западнее Прохоровки враг понёс огромные потери: около 300 подбитых танков, 500 автомашин, более 4500 солдат и офицеров. Потери Красной Армии были тоже большие.</a:t>
            </a:r>
            <a:endParaRPr lang="ru-RU" sz="20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77" r="15077"/>
          <a:stretch>
            <a:fillRect/>
          </a:stretch>
        </p:blipFill>
        <p:spPr>
          <a:xfrm>
            <a:off x="1115616" y="836712"/>
            <a:ext cx="6828919" cy="4932000"/>
          </a:xfrm>
        </p:spPr>
      </p:pic>
    </p:spTree>
    <p:extLst>
      <p:ext uri="{BB962C8B-B14F-4D97-AF65-F5344CB8AC3E}">
        <p14:creationId xmlns="" xmlns:p14="http://schemas.microsoft.com/office/powerpoint/2010/main" val="379234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64807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Оружие Победы. Легендарный Т-34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85" r="6385"/>
          <a:stretch>
            <a:fillRect/>
          </a:stretch>
        </p:blipFill>
        <p:spPr>
          <a:xfrm>
            <a:off x="1259632" y="980728"/>
            <a:ext cx="6479997" cy="468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5877272"/>
            <a:ext cx="8856984" cy="818384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Этот танк был создан конструкторами Харьковского паровозостроительного завода под руководством М. И. Кошкина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04392"/>
            <a:ext cx="1550554" cy="241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78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94296"/>
          </a:xfrm>
        </p:spPr>
        <p:txBody>
          <a:bodyPr>
            <a:noAutofit/>
          </a:bodyPr>
          <a:lstStyle/>
          <a:p>
            <a:r>
              <a:rPr lang="ru-RU" sz="4000" dirty="0" smtClean="0"/>
              <a:t>Оружие Победы. ЗИС-3</a:t>
            </a:r>
            <a:endParaRPr lang="ru-RU" sz="4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985" b="24985"/>
          <a:stretch>
            <a:fillRect/>
          </a:stretch>
        </p:blipFill>
        <p:spPr>
          <a:xfrm>
            <a:off x="1187624" y="908720"/>
            <a:ext cx="6729227" cy="486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5877272"/>
            <a:ext cx="8856984" cy="818384"/>
          </a:xfrm>
        </p:spPr>
        <p:txBody>
          <a:bodyPr>
            <a:noAutofit/>
          </a:bodyPr>
          <a:lstStyle/>
          <a:p>
            <a:r>
              <a:rPr lang="ru-RU" sz="2000" dirty="0" smtClean="0"/>
              <a:t>76-миллиметровая дивизионная пушка 1942 года (ЗИС-3) была признана лучшей артиллерийской системой среднего калибра Второй мировой войны.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59528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888" y="116632"/>
            <a:ext cx="9144000" cy="727224"/>
          </a:xfrm>
        </p:spPr>
        <p:txBody>
          <a:bodyPr>
            <a:noAutofit/>
          </a:bodyPr>
          <a:lstStyle/>
          <a:p>
            <a:r>
              <a:rPr lang="ru-RU" sz="4000" dirty="0" smtClean="0"/>
              <a:t>Оружие Победы. «Катюша» (БМ-13)</a:t>
            </a:r>
            <a:endParaRPr lang="ru-RU" sz="4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>
          <a:xfrm>
            <a:off x="1259632" y="980728"/>
            <a:ext cx="6430151" cy="4644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5805264"/>
            <a:ext cx="8856984" cy="936104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/>
              <a:t>21 июня 1941 года было принято решение о развёртывании серийного производства реактивной полевой системы залпового огня. «Катюша» выпускала 16 снарядов  за 7-10 секунд. Дальность полёта снаряда массой 42 кг – 8,5 км. Памятник установлен в 28 километрах от Прохоровки.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334347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76864" cy="864096"/>
          </a:xfrm>
        </p:spPr>
        <p:txBody>
          <a:bodyPr>
            <a:noAutofit/>
          </a:bodyPr>
          <a:lstStyle/>
          <a:p>
            <a:r>
              <a:rPr lang="ru-RU" sz="4800" dirty="0" smtClean="0"/>
              <a:t>Три святыни всея </a:t>
            </a:r>
            <a:r>
              <a:rPr lang="ru-RU" sz="4800" dirty="0"/>
              <a:t>Р</a:t>
            </a:r>
            <a:r>
              <a:rPr lang="ru-RU" sz="4800" dirty="0" smtClean="0"/>
              <a:t>уси</a:t>
            </a:r>
            <a:endParaRPr lang="ru-RU" sz="4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65691" y="3861048"/>
            <a:ext cx="3960440" cy="273630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Есть под небом три поля главных,</a:t>
            </a:r>
          </a:p>
          <a:p>
            <a:r>
              <a:rPr lang="ru-RU" sz="1800" dirty="0" smtClean="0"/>
              <a:t>Три святыни всея Руси!</a:t>
            </a:r>
          </a:p>
          <a:p>
            <a:r>
              <a:rPr lang="ru-RU" sz="1800" dirty="0" smtClean="0"/>
              <a:t>Бородинское, Куликово,</a:t>
            </a:r>
          </a:p>
          <a:p>
            <a:r>
              <a:rPr lang="ru-RU" sz="1800" dirty="0" smtClean="0"/>
              <a:t>Чья земля тяжелей свинца,</a:t>
            </a:r>
          </a:p>
          <a:p>
            <a:r>
              <a:rPr lang="ru-RU" sz="1800" dirty="0" smtClean="0"/>
              <a:t>Поле Жукова, Катукова,</a:t>
            </a:r>
          </a:p>
          <a:p>
            <a:r>
              <a:rPr lang="ru-RU" sz="1800" dirty="0" smtClean="0"/>
              <a:t>Поле </a:t>
            </a:r>
            <a:r>
              <a:rPr lang="ru-RU" sz="1800" dirty="0" err="1" smtClean="0"/>
              <a:t>Ротмистрова</a:t>
            </a:r>
            <a:r>
              <a:rPr lang="ru-RU" sz="1800" dirty="0" smtClean="0"/>
              <a:t>, </a:t>
            </a:r>
            <a:r>
              <a:rPr lang="ru-RU" sz="1800" dirty="0" err="1" smtClean="0"/>
              <a:t>Горовца</a:t>
            </a:r>
            <a:r>
              <a:rPr lang="ru-RU" sz="1800" dirty="0" smtClean="0"/>
              <a:t>…</a:t>
            </a:r>
          </a:p>
          <a:p>
            <a:r>
              <a:rPr lang="ru-RU" sz="1800" dirty="0" smtClean="0"/>
              <a:t>                    Д. </a:t>
            </a:r>
            <a:r>
              <a:rPr lang="ru-RU" sz="1800" dirty="0" err="1" smtClean="0"/>
              <a:t>Маматов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70" y="1484784"/>
            <a:ext cx="3532081" cy="1872000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6" r="3846"/>
          <a:stretch>
            <a:fillRect/>
          </a:stretch>
        </p:blipFill>
        <p:spPr>
          <a:xfrm>
            <a:off x="79759" y="1484784"/>
            <a:ext cx="5486400" cy="3962400"/>
          </a:xfrm>
        </p:spPr>
      </p:pic>
    </p:spTree>
    <p:extLst>
      <p:ext uri="{BB962C8B-B14F-4D97-AF65-F5344CB8AC3E}">
        <p14:creationId xmlns="" xmlns:p14="http://schemas.microsoft.com/office/powerpoint/2010/main" val="15016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92" y="188640"/>
            <a:ext cx="8928992" cy="5112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Дмитрий </a:t>
            </a:r>
            <a:r>
              <a:rPr lang="ru-RU" sz="3200" dirty="0" err="1" smtClean="0"/>
              <a:t>Маматов</a:t>
            </a:r>
            <a:r>
              <a:rPr lang="ru-RU" sz="3200" dirty="0" smtClean="0"/>
              <a:t>. Поэма «</a:t>
            </a:r>
            <a:r>
              <a:rPr lang="ru-RU" sz="3200" dirty="0" err="1" smtClean="0"/>
              <a:t>Прохоровское</a:t>
            </a:r>
            <a:r>
              <a:rPr lang="ru-RU" sz="3200" dirty="0" smtClean="0"/>
              <a:t> поле»</a:t>
            </a:r>
            <a:endParaRPr lang="ru-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75" r="3875"/>
          <a:stretch>
            <a:fillRect/>
          </a:stretch>
        </p:blipFill>
        <p:spPr>
          <a:xfrm>
            <a:off x="539552" y="908720"/>
            <a:ext cx="7975377" cy="576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91880" y="980728"/>
            <a:ext cx="4320480" cy="1584176"/>
          </a:xfrm>
        </p:spPr>
        <p:txBody>
          <a:bodyPr>
            <a:noAutofit/>
          </a:bodyPr>
          <a:lstStyle/>
          <a:p>
            <a:r>
              <a:rPr lang="ru-RU" sz="2000" dirty="0" smtClean="0"/>
              <a:t>Там, где сила встала против силы,</a:t>
            </a:r>
          </a:p>
          <a:p>
            <a:r>
              <a:rPr lang="ru-RU" sz="2000" dirty="0" smtClean="0"/>
              <a:t>Вольный ветер крылья распростёр,</a:t>
            </a:r>
          </a:p>
          <a:p>
            <a:r>
              <a:rPr lang="ru-RU" sz="2000" dirty="0" smtClean="0"/>
              <a:t>И хранит священные могилы</a:t>
            </a:r>
          </a:p>
          <a:p>
            <a:r>
              <a:rPr lang="ru-RU" sz="2000" dirty="0" err="1" smtClean="0"/>
              <a:t>Прохоровский</a:t>
            </a:r>
            <a:r>
              <a:rPr lang="ru-RU" sz="2000" dirty="0" smtClean="0"/>
              <a:t> танковый простор.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2019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66630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Александр </a:t>
            </a:r>
            <a:r>
              <a:rPr lang="ru-RU" sz="3600" dirty="0" err="1" smtClean="0"/>
              <a:t>Осыков</a:t>
            </a:r>
            <a:r>
              <a:rPr lang="ru-RU" sz="3600" dirty="0" smtClean="0"/>
              <a:t> «Русское поле»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>
          <a:xfrm>
            <a:off x="467544" y="908720"/>
            <a:ext cx="8064896" cy="5724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63888" y="980728"/>
            <a:ext cx="4968552" cy="1872208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Поле русское, необъятное,</a:t>
            </a:r>
          </a:p>
          <a:p>
            <a:r>
              <a:rPr lang="ru-RU" sz="2400" dirty="0" smtClean="0"/>
              <a:t>Ты и хлебное, ты и ратное.</a:t>
            </a:r>
          </a:p>
          <a:p>
            <a:r>
              <a:rPr lang="ru-RU" sz="2400" dirty="0" smtClean="0"/>
              <a:t>Синевой даль земли увенчана – </a:t>
            </a:r>
          </a:p>
          <a:p>
            <a:r>
              <a:rPr lang="ru-RU" sz="2400" dirty="0" smtClean="0"/>
              <a:t>Поле русское, поле вечное…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2608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96" y="260648"/>
            <a:ext cx="8856984" cy="882328"/>
          </a:xfrm>
        </p:spPr>
        <p:txBody>
          <a:bodyPr>
            <a:noAutofit/>
          </a:bodyPr>
          <a:lstStyle/>
          <a:p>
            <a:r>
              <a:rPr lang="ru-RU" sz="3200" dirty="0" smtClean="0"/>
              <a:t>«От героев былых времён не осталось порой имён…»</a:t>
            </a:r>
            <a:endParaRPr lang="ru-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66" r="9666"/>
          <a:stretch>
            <a:fillRect/>
          </a:stretch>
        </p:blipFill>
        <p:spPr>
          <a:xfrm>
            <a:off x="1403648" y="1324579"/>
            <a:ext cx="6280613" cy="4536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6021288"/>
            <a:ext cx="8640960" cy="530352"/>
          </a:xfrm>
        </p:spPr>
        <p:txBody>
          <a:bodyPr>
            <a:noAutofit/>
          </a:bodyPr>
          <a:lstStyle/>
          <a:p>
            <a:r>
              <a:rPr lang="ru-RU" sz="2000" dirty="0" smtClean="0"/>
              <a:t>Ежегодно  12 июля в </a:t>
            </a:r>
            <a:r>
              <a:rPr lang="ru-RU" sz="2000" dirty="0" err="1" smtClean="0"/>
              <a:t>Прохоровском</a:t>
            </a:r>
            <a:r>
              <a:rPr lang="ru-RU" sz="2000" dirty="0" smtClean="0"/>
              <a:t> районе Белгородской области  с честью предают  земле найденные останки защитников Родины.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9424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2048"/>
            <a:ext cx="8784976" cy="128215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Государственный военно-исторический музей-заповедник «</a:t>
            </a:r>
            <a:r>
              <a:rPr lang="ru-RU" sz="3200" dirty="0" err="1" smtClean="0"/>
              <a:t>Прохоровское</a:t>
            </a:r>
            <a:r>
              <a:rPr lang="ru-RU" sz="3200" dirty="0" smtClean="0"/>
              <a:t> поле»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9" y="1268760"/>
            <a:ext cx="7966201" cy="54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90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48072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Памятник Победы на </a:t>
            </a:r>
            <a:r>
              <a:rPr lang="ru-RU" sz="2800" dirty="0" err="1" smtClean="0"/>
              <a:t>Прохоровском</a:t>
            </a:r>
            <a:r>
              <a:rPr lang="ru-RU" sz="2800" dirty="0" smtClean="0"/>
              <a:t> танковом поле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6165304"/>
            <a:ext cx="8856984" cy="530352"/>
          </a:xfrm>
        </p:spPr>
        <p:txBody>
          <a:bodyPr>
            <a:noAutofit/>
          </a:bodyPr>
          <a:lstStyle/>
          <a:p>
            <a:r>
              <a:rPr lang="ru-RU" sz="2000" dirty="0" smtClean="0"/>
              <a:t>Памятник открыт и освящён 3 мая 1995 года. Автор – скульптор В.М. Клыков</a:t>
            </a:r>
            <a:endParaRPr lang="ru-RU" sz="20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44" b="18644"/>
          <a:stretch>
            <a:fillRect/>
          </a:stretch>
        </p:blipFill>
        <p:spPr>
          <a:xfrm>
            <a:off x="1187624" y="1052736"/>
            <a:ext cx="6729227" cy="48600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76496"/>
            <a:ext cx="2197029" cy="165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976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920880" cy="79923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Колокол скорби и славы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5993904"/>
            <a:ext cx="6840760" cy="864096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При Звоннице мирные травы, Но сердце болит и болит,</a:t>
            </a:r>
          </a:p>
          <a:p>
            <a:r>
              <a:rPr lang="ru-RU" sz="1600" dirty="0" smtClean="0"/>
              <a:t>Сей колокол скорби и славы Из горя людского отлит.</a:t>
            </a:r>
          </a:p>
          <a:p>
            <a:r>
              <a:rPr lang="ru-RU" sz="1600" dirty="0" smtClean="0"/>
              <a:t>                                                                       Д. </a:t>
            </a:r>
            <a:r>
              <a:rPr lang="ru-RU" sz="1600" dirty="0" err="1" smtClean="0"/>
              <a:t>Маматов</a:t>
            </a:r>
            <a:endParaRPr lang="ru-RU" sz="1600" dirty="0" smtClean="0"/>
          </a:p>
          <a:p>
            <a:endParaRPr lang="ru-RU" sz="1800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7" r="327"/>
          <a:stretch>
            <a:fillRect/>
          </a:stretch>
        </p:blipFill>
        <p:spPr>
          <a:xfrm>
            <a:off x="1115616" y="908720"/>
            <a:ext cx="6779073" cy="4896000"/>
          </a:xfrm>
        </p:spPr>
      </p:pic>
    </p:spTree>
    <p:extLst>
      <p:ext uri="{BB962C8B-B14F-4D97-AF65-F5344CB8AC3E}">
        <p14:creationId xmlns="" xmlns:p14="http://schemas.microsoft.com/office/powerpoint/2010/main" val="6805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99232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Петропавловский храм в Прохоровке – духовная святыня России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6209928"/>
            <a:ext cx="8568952" cy="648072"/>
          </a:xfrm>
        </p:spPr>
        <p:txBody>
          <a:bodyPr>
            <a:noAutofit/>
          </a:bodyPr>
          <a:lstStyle/>
          <a:p>
            <a:r>
              <a:rPr lang="ru-RU" sz="1800" dirty="0" smtClean="0"/>
              <a:t>Храм вознёсся в небо на 58 метров. Он напоминает зажжённую свечу. Белый цвет олицетворяет чистоту и благородство душ воинов, отдавших жизни в боях за Родину.</a:t>
            </a:r>
            <a:endParaRPr lang="ru-RU" sz="1800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6" b="306"/>
          <a:stretch>
            <a:fillRect/>
          </a:stretch>
        </p:blipFill>
        <p:spPr>
          <a:xfrm>
            <a:off x="1115616" y="1052736"/>
            <a:ext cx="6878765" cy="4968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99808"/>
            <a:ext cx="2611109" cy="169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75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616"/>
            <a:ext cx="8856984" cy="87124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Храм Петра и Павла – символ памяти о защитниках Отечества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6209928"/>
            <a:ext cx="8496944" cy="648072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В храме на белых мраморных плитах высечены имена 7 тысяч воинов, погибших под Прохоровкой.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38" r="5138"/>
          <a:stretch>
            <a:fillRect/>
          </a:stretch>
        </p:blipFill>
        <p:spPr>
          <a:xfrm>
            <a:off x="1835697" y="1844824"/>
            <a:ext cx="3090469" cy="2232000"/>
          </a:xfrm>
          <a:prstGeom prst="rect">
            <a:avLst/>
          </a:prstGeo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</p:pic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941" b="25941"/>
          <a:stretch>
            <a:fillRect/>
          </a:stretch>
        </p:blipFill>
        <p:spPr>
          <a:xfrm>
            <a:off x="971600" y="980728"/>
            <a:ext cx="7020000" cy="5070004"/>
          </a:xfrm>
        </p:spPr>
      </p:pic>
    </p:spTree>
    <p:extLst>
      <p:ext uri="{BB962C8B-B14F-4D97-AF65-F5344CB8AC3E}">
        <p14:creationId xmlns="" xmlns:p14="http://schemas.microsoft.com/office/powerpoint/2010/main" val="19129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784976" cy="79923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Благодарная </a:t>
            </a:r>
            <a:r>
              <a:rPr lang="ru-RU" sz="3200" dirty="0" err="1" smtClean="0"/>
              <a:t>Белгородчина</a:t>
            </a:r>
            <a:r>
              <a:rPr lang="ru-RU" sz="3200" dirty="0" smtClean="0"/>
              <a:t> свято чтит память о погибших</a:t>
            </a:r>
            <a:endParaRPr lang="ru-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85" b="2485"/>
          <a:stretch>
            <a:fillRect/>
          </a:stretch>
        </p:blipFill>
        <p:spPr>
          <a:xfrm>
            <a:off x="1187624" y="1282264"/>
            <a:ext cx="6679381" cy="4824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6237312"/>
            <a:ext cx="8136904" cy="530352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Прохоровский</a:t>
            </a:r>
            <a:r>
              <a:rPr lang="ru-RU" sz="2000" dirty="0" smtClean="0"/>
              <a:t> район. Село Беленихино. У братских могил.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5069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Музей </a:t>
            </a:r>
            <a:r>
              <a:rPr lang="ru-RU" sz="3200" dirty="0" err="1" smtClean="0"/>
              <a:t>Прохоровского</a:t>
            </a:r>
            <a:r>
              <a:rPr lang="ru-RU" sz="3200" dirty="0" smtClean="0"/>
              <a:t> танкового сражения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989706"/>
            <a:ext cx="7594034" cy="572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094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12968" cy="943248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Прохоровское</a:t>
            </a:r>
            <a:r>
              <a:rPr lang="ru-RU" sz="3600" dirty="0" smtClean="0"/>
              <a:t> поле – Третье ратное поле России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07" r="16507"/>
          <a:stretch>
            <a:fillRect/>
          </a:stretch>
        </p:blipFill>
        <p:spPr>
          <a:xfrm>
            <a:off x="1691680" y="1268760"/>
            <a:ext cx="5782153" cy="4176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5589240"/>
            <a:ext cx="7702624" cy="11521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…Поле в пламени и в дыму,</a:t>
            </a:r>
          </a:p>
          <a:p>
            <a:r>
              <a:rPr lang="ru-RU" sz="2000" dirty="0" smtClean="0"/>
              <a:t>Превратившее жаркой битвой</a:t>
            </a:r>
          </a:p>
          <a:p>
            <a:r>
              <a:rPr lang="ru-RU" sz="2000" dirty="0" smtClean="0"/>
              <a:t>День июльский в ночную тьму.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99527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59535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Братская могила в селе Прелестное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05" b="3405"/>
          <a:stretch>
            <a:fillRect/>
          </a:stretch>
        </p:blipFill>
        <p:spPr>
          <a:xfrm>
            <a:off x="1115616" y="908720"/>
            <a:ext cx="6729227" cy="486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5949280"/>
            <a:ext cx="8784976" cy="720080"/>
          </a:xfrm>
        </p:spPr>
        <p:txBody>
          <a:bodyPr>
            <a:noAutofit/>
          </a:bodyPr>
          <a:lstStyle/>
          <a:p>
            <a:r>
              <a:rPr lang="ru-RU" sz="2000" dirty="0" smtClean="0"/>
              <a:t>В центре села расположена братская могила, в которой похоронены 1252 воина, их имена высечены на мраморных плитах.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6460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03121" cy="850106"/>
          </a:xfrm>
        </p:spPr>
        <p:txBody>
          <a:bodyPr>
            <a:noAutofit/>
          </a:bodyPr>
          <a:lstStyle/>
          <a:p>
            <a:r>
              <a:rPr lang="ru-RU" sz="4000" dirty="0" smtClean="0"/>
              <a:t>Участники </a:t>
            </a:r>
            <a:r>
              <a:rPr lang="ru-RU" sz="4000" dirty="0" err="1" smtClean="0"/>
              <a:t>Прохоровского</a:t>
            </a:r>
            <a:r>
              <a:rPr lang="ru-RU" sz="4000" dirty="0" smtClean="0"/>
              <a:t> сражения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9" y="1451268"/>
            <a:ext cx="6610800" cy="50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72" y="980728"/>
            <a:ext cx="2590800" cy="1943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72" y="4509120"/>
            <a:ext cx="2620529" cy="219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01" y="2780928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81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566912"/>
          </a:xfrm>
        </p:spPr>
        <p:txBody>
          <a:bodyPr>
            <a:noAutofit/>
          </a:bodyPr>
          <a:lstStyle/>
          <a:p>
            <a:r>
              <a:rPr lang="ru-RU" sz="2800" dirty="0" smtClean="0"/>
              <a:t>Хуторок Сторожевое – святыня Огненной дуги</a:t>
            </a:r>
            <a:endParaRPr lang="ru-RU" sz="2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2" r="3892"/>
          <a:stretch>
            <a:fillRect/>
          </a:stretch>
        </p:blipFill>
        <p:spPr>
          <a:xfrm>
            <a:off x="467544" y="764704"/>
            <a:ext cx="8075069" cy="5832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3861048"/>
            <a:ext cx="3744416" cy="2664296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/>
              <a:t>Люблю святое Белогорье</a:t>
            </a:r>
          </a:p>
          <a:p>
            <a:r>
              <a:rPr lang="ru-RU" sz="1800" dirty="0" smtClean="0"/>
              <a:t>За дорогой славянский лик,</a:t>
            </a:r>
          </a:p>
          <a:p>
            <a:r>
              <a:rPr lang="ru-RU" sz="1800" dirty="0" smtClean="0"/>
              <a:t>За все угодья и раздолья,</a:t>
            </a:r>
          </a:p>
          <a:p>
            <a:r>
              <a:rPr lang="ru-RU" sz="1800" dirty="0" smtClean="0"/>
              <a:t>За образ чистый, как родник.</a:t>
            </a:r>
          </a:p>
          <a:p>
            <a:r>
              <a:rPr lang="ru-RU" sz="1800" dirty="0" smtClean="0"/>
              <a:t>За всё великое, живое,</a:t>
            </a:r>
          </a:p>
          <a:p>
            <a:r>
              <a:rPr lang="ru-RU" sz="1800" dirty="0" smtClean="0"/>
              <a:t>За судьбоносные шаги,</a:t>
            </a:r>
          </a:p>
          <a:p>
            <a:r>
              <a:rPr lang="ru-RU" sz="1800" dirty="0" smtClean="0"/>
              <a:t>За хуторок Сторожевое –</a:t>
            </a:r>
          </a:p>
          <a:p>
            <a:r>
              <a:rPr lang="ru-RU" sz="1800" dirty="0" smtClean="0"/>
              <a:t>Святыню Огненной дуги.</a:t>
            </a:r>
          </a:p>
          <a:p>
            <a:r>
              <a:rPr lang="ru-RU" sz="1800" dirty="0" smtClean="0"/>
              <a:t>                    Д. </a:t>
            </a:r>
            <a:r>
              <a:rPr lang="ru-RU" sz="1800" dirty="0" err="1" smtClean="0"/>
              <a:t>Маматов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9126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048"/>
            <a:ext cx="8928992" cy="876672"/>
          </a:xfrm>
        </p:spPr>
        <p:txBody>
          <a:bodyPr>
            <a:noAutofit/>
          </a:bodyPr>
          <a:lstStyle/>
          <a:p>
            <a:r>
              <a:rPr lang="ru-RU" sz="2800" dirty="0" smtClean="0"/>
              <a:t>Братская могила с Поклонным крестом в хуторе Сторожевое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6040160"/>
            <a:ext cx="8856984" cy="890392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Летом 1943 года под хутором Сторожевое насмерть стояли танкисты 2-го танкового корпуса, бойцы 183-й стрелковой дивизии. Бойцов хоронили в больших воронках. В 1944 году проведено перезахоронение в братскую могилу. Новое захоронение -  в 2012 году.  </a:t>
            </a:r>
            <a:endParaRPr lang="ru-RU" sz="1800" dirty="0"/>
          </a:p>
        </p:txBody>
      </p:sp>
      <p:pic>
        <p:nvPicPr>
          <p:cNvPr id="3074" name="Picture 2" descr="D:\Прохоровка\image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2" y="1005280"/>
            <a:ext cx="3781923" cy="50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56" y="1058524"/>
            <a:ext cx="4503600" cy="291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56" y="4003920"/>
            <a:ext cx="2736000" cy="205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75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000"/>
            <a:ext cx="8640960" cy="72722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Поклонимся великим тем годам…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5805264"/>
            <a:ext cx="7560840" cy="818384"/>
          </a:xfrm>
        </p:spPr>
        <p:txBody>
          <a:bodyPr>
            <a:noAutofit/>
          </a:bodyPr>
          <a:lstStyle/>
          <a:p>
            <a:r>
              <a:rPr lang="ru-RU" sz="2400" dirty="0" smtClean="0"/>
              <a:t>Всем погибшим на </a:t>
            </a:r>
            <a:r>
              <a:rPr lang="ru-RU" sz="2400" dirty="0" err="1" smtClean="0"/>
              <a:t>Прохоровском</a:t>
            </a:r>
            <a:r>
              <a:rPr lang="ru-RU" sz="2400" dirty="0" smtClean="0"/>
              <a:t> поле, найденным и ненайденным, посвящён Поклонный крест.</a:t>
            </a:r>
            <a:endParaRPr lang="ru-RU" sz="2400" dirty="0"/>
          </a:p>
        </p:txBody>
      </p:sp>
      <p:pic>
        <p:nvPicPr>
          <p:cNvPr id="4098" name="Picture 2" descr="D:\Прохоровка\prohorovka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25" y="938832"/>
            <a:ext cx="3626680" cy="48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65" y="956832"/>
            <a:ext cx="3442987" cy="48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21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20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90" y="3041632"/>
            <a:ext cx="2772000" cy="2079000"/>
          </a:xfrm>
          <a:prstGeom prst="rect">
            <a:avLst/>
          </a:prstGeom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080120"/>
          </a:xfrm>
        </p:spPr>
        <p:txBody>
          <a:bodyPr/>
          <a:lstStyle/>
          <a:p>
            <a:r>
              <a:rPr lang="ru-RU" dirty="0" smtClean="0"/>
              <a:t>Спасибо за </a:t>
            </a:r>
            <a:r>
              <a:rPr lang="ru-RU" dirty="0" smtClean="0"/>
              <a:t>внимание!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285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738312"/>
          </a:xfrm>
        </p:spPr>
        <p:txBody>
          <a:bodyPr>
            <a:noAutofit/>
          </a:bodyPr>
          <a:lstStyle/>
          <a:p>
            <a:r>
              <a:rPr lang="ru-RU" sz="4000" dirty="0" smtClean="0"/>
              <a:t>О поле, поле – кровушка России …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5301208"/>
            <a:ext cx="7704856" cy="1556792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Кто знал тогда, Какую вражью силу</a:t>
            </a:r>
          </a:p>
          <a:p>
            <a:r>
              <a:rPr lang="ru-RU" sz="1800" dirty="0" smtClean="0"/>
              <a:t>Переломает русская земля?</a:t>
            </a:r>
          </a:p>
          <a:p>
            <a:r>
              <a:rPr lang="ru-RU" sz="1800" dirty="0" smtClean="0"/>
              <a:t>Что Третьим полем назовут России</a:t>
            </a:r>
          </a:p>
          <a:p>
            <a:r>
              <a:rPr lang="ru-RU" sz="1800" dirty="0" smtClean="0"/>
              <a:t>Вот эти чернозёмные поля.</a:t>
            </a:r>
          </a:p>
          <a:p>
            <a:r>
              <a:rPr lang="ru-RU" sz="1800" dirty="0" smtClean="0"/>
              <a:t>                                      И. Чернухин</a:t>
            </a:r>
            <a:endParaRPr lang="ru-RU" sz="18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6" r="3846"/>
          <a:stretch>
            <a:fillRect/>
          </a:stretch>
        </p:blipFill>
        <p:spPr>
          <a:xfrm>
            <a:off x="1547664" y="980728"/>
            <a:ext cx="5881845" cy="4248000"/>
          </a:xfrm>
        </p:spPr>
      </p:pic>
    </p:spTree>
    <p:extLst>
      <p:ext uri="{BB962C8B-B14F-4D97-AF65-F5344CB8AC3E}">
        <p14:creationId xmlns="" xmlns:p14="http://schemas.microsoft.com/office/powerpoint/2010/main" val="3301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727224"/>
          </a:xfrm>
        </p:spPr>
        <p:txBody>
          <a:bodyPr>
            <a:noAutofit/>
          </a:bodyPr>
          <a:lstStyle/>
          <a:p>
            <a:r>
              <a:rPr lang="ru-RU" sz="4000" dirty="0" err="1" smtClean="0"/>
              <a:t>Прохоровское</a:t>
            </a:r>
            <a:r>
              <a:rPr lang="ru-RU" sz="4000" dirty="0" smtClean="0"/>
              <a:t> танковое сражение</a:t>
            </a:r>
            <a:endParaRPr lang="ru-RU" sz="4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55" r="9955"/>
          <a:stretch>
            <a:fillRect/>
          </a:stretch>
        </p:blipFill>
        <p:spPr>
          <a:xfrm>
            <a:off x="1115616" y="1052736"/>
            <a:ext cx="6828919" cy="4932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6093296"/>
            <a:ext cx="8568952" cy="76470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Это решающее событие Курской битвы состоялось 12 июля 1943 года, в день святых апостолов Петра и Павла.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24952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На </a:t>
            </a:r>
            <a:r>
              <a:rPr lang="ru-RU" sz="3200" dirty="0" err="1" smtClean="0"/>
              <a:t>Прохоровском</a:t>
            </a:r>
            <a:r>
              <a:rPr lang="ru-RU" sz="3200" dirty="0" smtClean="0"/>
              <a:t> поле столкнулись две танковые лавины – и грянула битва…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096125" cy="5364000"/>
          </a:xfrm>
        </p:spPr>
      </p:pic>
    </p:spTree>
    <p:extLst>
      <p:ext uri="{BB962C8B-B14F-4D97-AF65-F5344CB8AC3E}">
        <p14:creationId xmlns="" xmlns:p14="http://schemas.microsoft.com/office/powerpoint/2010/main" val="10152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1525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12 июля 1943 года – кульминация сражения за Прохоровку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11" b="9311"/>
          <a:stretch>
            <a:fillRect/>
          </a:stretch>
        </p:blipFill>
        <p:spPr>
          <a:xfrm>
            <a:off x="1403648" y="1268760"/>
            <a:ext cx="6230767" cy="4500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336" y="5877272"/>
            <a:ext cx="9155048" cy="112474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 сражении с обеих сторон принимали участие свыше 1500 танков. Бои были наступательные, оборонительные, ожесточённые встречные столкновения крупных танковых группировок на  разных участках фронта.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330292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55216"/>
          </a:xfrm>
        </p:spPr>
        <p:txBody>
          <a:bodyPr>
            <a:noAutofit/>
          </a:bodyPr>
          <a:lstStyle/>
          <a:p>
            <a:r>
              <a:rPr lang="ru-RU" sz="4000" dirty="0" smtClean="0"/>
              <a:t>Ожесточённые воздушные бои</a:t>
            </a:r>
            <a:endParaRPr lang="ru-RU" sz="4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91" r="8791"/>
          <a:stretch>
            <a:fillRect/>
          </a:stretch>
        </p:blipFill>
        <p:spPr>
          <a:xfrm>
            <a:off x="1115616" y="1052736"/>
            <a:ext cx="6878765" cy="496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6093296"/>
            <a:ext cx="9144000" cy="64807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 районе танкового сражения западнее Прохоровки советская авиация за день провела 600 </a:t>
            </a:r>
            <a:r>
              <a:rPr lang="ru-RU" sz="1800" dirty="0" err="1" smtClean="0"/>
              <a:t>самолёто</a:t>
            </a:r>
            <a:r>
              <a:rPr lang="ru-RU" sz="1800" dirty="0" smtClean="0"/>
              <a:t> – вылетов, 12 воздушных боёв. Было сбито 18 самолётов противника.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10292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802</TotalTime>
  <Words>1333</Words>
  <Application>Microsoft Office PowerPoint</Application>
  <PresentationFormat>Экран (4:3)</PresentationFormat>
  <Paragraphs>125</Paragraphs>
  <Slides>45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Апекс</vt:lpstr>
      <vt:lpstr>Прохоровское поле – третье ратное поле россии</vt:lpstr>
      <vt:lpstr>«Русское поле»</vt:lpstr>
      <vt:lpstr>Три святыни всея Руси</vt:lpstr>
      <vt:lpstr>Прохоровское поле – Третье ратное поле России</vt:lpstr>
      <vt:lpstr>О поле, поле – кровушка России …</vt:lpstr>
      <vt:lpstr>Прохоровское танковое сражение</vt:lpstr>
      <vt:lpstr>На Прохоровском поле столкнулись две танковые лавины – и грянула битва…</vt:lpstr>
      <vt:lpstr>12 июля 1943 года – кульминация сражения за Прохоровку</vt:lpstr>
      <vt:lpstr>Ожесточённые воздушные бои</vt:lpstr>
      <vt:lpstr>Встречный удар 5-й гвардейской танковой армии</vt:lpstr>
      <vt:lpstr>День окончательного кризиса немецкого наступления</vt:lpstr>
      <vt:lpstr>Здесь, под Прохоровкой, в сорок третьем …</vt:lpstr>
      <vt:lpstr>Подвиг ст. сержанта  Михаила Борисова</vt:lpstr>
      <vt:lpstr>Последний бой  Вальдемара Шаландина</vt:lpstr>
      <vt:lpstr>Поле Героя Советского Союза Павла Шпетного</vt:lpstr>
      <vt:lpstr>Военный госпиталь в селе Подольхи, у истоков Северского Донца</vt:lpstr>
      <vt:lpstr>Санинструктор Дуся Марушилина</vt:lpstr>
      <vt:lpstr>Военное братство танкистов и пехоты</vt:lpstr>
      <vt:lpstr>Подвиг лётчика Александра Горовца</vt:lpstr>
      <vt:lpstr>Советский лётчик-ас Иван Кожедуб – участник Курской битвы</vt:lpstr>
      <vt:lpstr>Командование Красной Армии наблюдает за ходом боя</vt:lpstr>
      <vt:lpstr>Наблюдательный пункт П. А. Ротмистрова</vt:lpstr>
      <vt:lpstr>П. А. Ротмистров о значении сражения</vt:lpstr>
      <vt:lpstr>Подростки укрепляли рубежи Курской дуги</vt:lpstr>
      <vt:lpstr>Жаркий бой и спасительный глоток студёной воды</vt:lpstr>
      <vt:lpstr>Прохоровское поле после сражения</vt:lpstr>
      <vt:lpstr>Оружие Победы. Легендарный Т-34</vt:lpstr>
      <vt:lpstr>Оружие Победы. ЗИС-3</vt:lpstr>
      <vt:lpstr>Оружие Победы. «Катюша» (БМ-13)</vt:lpstr>
      <vt:lpstr>Дмитрий Маматов. Поэма «Прохоровское поле»</vt:lpstr>
      <vt:lpstr>Александр Осыков «Русское поле»</vt:lpstr>
      <vt:lpstr>«От героев былых времён не осталось порой имён…»</vt:lpstr>
      <vt:lpstr>Государственный военно-исторический музей-заповедник «Прохоровское поле»</vt:lpstr>
      <vt:lpstr>Памятник Победы на Прохоровском танковом поле</vt:lpstr>
      <vt:lpstr>Колокол скорби и славы</vt:lpstr>
      <vt:lpstr>Петропавловский храм в Прохоровке – духовная святыня России</vt:lpstr>
      <vt:lpstr>Храм Петра и Павла – символ памяти о защитниках Отечества</vt:lpstr>
      <vt:lpstr>Благодарная Белгородчина свято чтит память о погибших</vt:lpstr>
      <vt:lpstr>Музей Прохоровского танкового сражения</vt:lpstr>
      <vt:lpstr>Братская могила в селе Прелестное</vt:lpstr>
      <vt:lpstr>Участники Прохоровского сражения</vt:lpstr>
      <vt:lpstr>Хуторок Сторожевое – святыня Огненной дуги</vt:lpstr>
      <vt:lpstr>Братская могила с Поклонным крестом в хуторе Сторожевое</vt:lpstr>
      <vt:lpstr>Поклонимся великим тем годам…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Прохоровское поле – третье ратное поле россии</dc:title>
  <dc:creator>Светлана</dc:creator>
  <cp:lastModifiedBy>Nail</cp:lastModifiedBy>
  <cp:revision>104</cp:revision>
  <dcterms:created xsi:type="dcterms:W3CDTF">2013-06-29T18:08:15Z</dcterms:created>
  <dcterms:modified xsi:type="dcterms:W3CDTF">2020-07-11T22:16:09Z</dcterms:modified>
</cp:coreProperties>
</file>